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这是虚构工作室的示例提案。全套严格五页。日期为样例安排，不表示真实可预约。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目标是样例课程的教学意图，不是对参与者成果的保证。三项目标为并列关系。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课程表列出三种体验方向，不表示三门课程均在三小时内完成。具体课程与参与时间需在下一步选择和确认。日期时间为虚构活动样例。表格为 PowerPoint 原生表格，可修改文字与单元格。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四个步骤依次进行。节点是原生形状；三条原生连接符在生成阶段写入 stCxn/endCxn，附着到相邻节点。全部文字可编辑。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下一步是选择课程和确认参与时间。本提案不收集个人信息，不完成预约，不包含真实价格、人数、评价或商业成绩。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3276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示例提案 · 作物陶艺工作室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71632" y="632764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1 / 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85800" y="6858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作物陶艺工作室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85800" y="1847088"/>
            <a:ext cx="7406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把一个下午，</a:t>
            </a:r>
            <a:endParaRPr lang="en-US" sz="4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留给手作。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713232" y="418795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一份从材料、形状到釉色的课程提案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549640" y="1764792"/>
            <a:ext cx="2953512" cy="3264408"/>
          </a:xfrm>
          <a:prstGeom prst="roundRect">
            <a:avLst>
              <a:gd name="adj" fmla="val 4334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0" y="2103120"/>
            <a:ext cx="2286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样例日期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869680" y="257860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23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2026-11-14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869680" y="3401568"/>
            <a:ext cx="2286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参与时间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869680" y="3877056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23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14:00–17:00</a:t>
            </a:r>
            <a:endParaRPr lang="en-US" sz="2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66928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课程目标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85800" y="63276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示例提案 · 作物陶艺工作室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771632" y="632764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2 / 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85800" y="1856232"/>
            <a:ext cx="32918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把注意力</a:t>
            </a:r>
            <a:endParaRPr lang="en-US" sz="2900" dirty="0"/>
          </a:p>
          <a:p>
            <a:pPr indent="0" marL="0">
              <a:buNone/>
            </a:pPr>
            <a:r>
              <a:rPr lang="en-US" sz="29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交还给双手。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713232" y="3767328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在一次练习里，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感受材料与动作的关系。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572000" y="1664208"/>
            <a:ext cx="6931152" cy="1033272"/>
          </a:xfrm>
          <a:prstGeom prst="roundRect">
            <a:avLst>
              <a:gd name="adj" fmla="val 12389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92040" y="1819656"/>
            <a:ext cx="6272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认识材料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92040" y="2267712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触摸陶土，理解基本工具的用法。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0" y="3017520"/>
            <a:ext cx="6931152" cy="1033272"/>
          </a:xfrm>
          <a:prstGeom prst="roundRect">
            <a:avLst>
              <a:gd name="adj" fmla="val 12389"/>
            </a:avLst>
          </a:prstGeom>
          <a:solidFill>
            <a:srgbClr val="EDF4F1"/>
          </a:solidFill>
          <a:ln w="12700">
            <a:solidFill>
              <a:srgbClr val="EDF4F1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92040" y="3172968"/>
            <a:ext cx="6272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尝试成形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892040" y="3621024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从捏塑或拉坯中，练习控制形状。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0" y="4370832"/>
            <a:ext cx="6931152" cy="1033272"/>
          </a:xfrm>
          <a:prstGeom prst="roundRect">
            <a:avLst>
              <a:gd name="adj" fmla="val 12389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92040" y="4526280"/>
            <a:ext cx="6272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观察表达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892040" y="4974336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通过釉色与肌理，探索作品的表情。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66928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课程安排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85800" y="63276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示例提案 · 作物陶艺工作室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771632" y="632764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3 / 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13232" y="138988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选择一种方式，认识泥与釉。</a:t>
            </a:r>
            <a:endParaRPr lang="en-US" sz="1800" dirty="0"/>
          </a:p>
        </p:txBody>
      </p:sp>
      <p:graphicFrame>
        <p:nvGraphicFramePr>
          <p:cNvPr id="6" name="课程安排-可编辑表格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39112"/>
          <a:ext cx="10817352" cy="2852928"/>
        </p:xfrm>
        <a:graphic>
          <a:graphicData uri="http://schemas.openxmlformats.org/drawingml/2006/table">
            <a:tbl>
              <a:tblPr/>
              <a:tblGrid>
                <a:gridCol w="2377440"/>
                <a:gridCol w="4800600"/>
                <a:gridCol w="3639312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课程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练习内容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体验方向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3E3A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手捏杯体验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揉泥、捏壁、整理杯口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感受泥壁与弧度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拉坯初体验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定中心、拉起、整理器形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练习双手的配合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釉色实验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观察试片、尝试覆盖与叠加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203D38"/>
                          </a:solidFill>
                          <a:latin typeface="Arial Unicode MS" pitchFamily="34" charset="0"/>
                          <a:ea typeface="Arial Unicode MS" pitchFamily="34" charset="-122"/>
                          <a:cs typeface="Arial Unicode MS" pitchFamily="34" charset="-120"/>
                        </a:rPr>
                        <a:t>探索颜色与肌理</a:t>
                      </a:r>
                      <a:endParaRPr lang="en-US" sz="1700" dirty="0">
                        <a:latin typeface="Arial Unicode MS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182880" marR="182880" marT="137160" marB="137160" anchor="ctr">
                    <a:lnL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CD0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1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713232" y="541324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样例日期  2026-11-14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0" y="5413248"/>
            <a:ext cx="5074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参与时间  14:00–17:00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66928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体验流程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85800" y="63276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示例提案 · 作物陶艺工作室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771632" y="632764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4 / 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13232" y="1389888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从触摸泥土，到整理作品。</a:t>
            </a:r>
            <a:endParaRPr lang="en-US" sz="1800" dirty="0"/>
          </a:p>
        </p:txBody>
      </p:sp>
      <p:sp>
        <p:nvSpPr>
          <p:cNvPr id="6" name="flow-node-1"/>
          <p:cNvSpPr/>
          <p:nvPr/>
        </p:nvSpPr>
        <p:spPr>
          <a:xfrm>
            <a:off x="685800" y="2468880"/>
            <a:ext cx="2313432" cy="1024128"/>
          </a:xfrm>
          <a:prstGeom prst="roundRect">
            <a:avLst>
              <a:gd name="adj" fmla="val 12500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3816" y="2770632"/>
            <a:ext cx="2057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认识材料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704088" y="3877056"/>
            <a:ext cx="22768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触摸陶土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认识基本工具</a:t>
            </a:r>
            <a:endParaRPr lang="en-US" sz="1600" dirty="0"/>
          </a:p>
        </p:txBody>
      </p:sp>
      <p:cxnSp>
        <p:nvCxnSpPr>
          <p:cNvPr id="9" name="flow-link-1"/>
          <p:cNvCxnSpPr>
            <a:stCxn id="6" idx="3"/>
            <a:endCxn id="10" idx="1"/>
          </p:cNvCxnSpPr>
          <p:nvPr/>
        </p:nvCxnSpPr>
        <p:spPr>
          <a:xfrm>
            <a:off x="2999232" y="2980944"/>
            <a:ext cx="521208" cy="0"/>
          </a:xfrm>
          <a:prstGeom prst="line">
            <a:avLst/>
          </a:prstGeom>
          <a:noFill/>
          <a:ln w="19050">
            <a:solidFill>
              <a:srgbClr val="123E3A"/>
            </a:solidFill>
            <a:prstDash val="solid"/>
            <a:headEnd type="none"/>
            <a:tailEnd type="triangle"/>
          </a:ln>
        </p:spPr>
      </p:cxnSp>
      <p:sp>
        <p:nvSpPr>
          <p:cNvPr id="10" name="flow-node-2"/>
          <p:cNvSpPr/>
          <p:nvPr/>
        </p:nvSpPr>
        <p:spPr>
          <a:xfrm>
            <a:off x="3520440" y="2468880"/>
            <a:ext cx="2313432" cy="1024128"/>
          </a:xfrm>
          <a:prstGeom prst="roundRect">
            <a:avLst>
              <a:gd name="adj" fmla="val 12500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48456" y="2770632"/>
            <a:ext cx="2057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手作体验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3538728" y="3877056"/>
            <a:ext cx="22768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选择课程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动手尝试成形</a:t>
            </a:r>
            <a:endParaRPr lang="en-US" sz="1600" dirty="0"/>
          </a:p>
        </p:txBody>
      </p:sp>
      <p:cxnSp>
        <p:nvCxnSpPr>
          <p:cNvPr id="13" name="flow-link-2"/>
          <p:cNvCxnSpPr>
            <a:stCxn id="10" idx="3"/>
            <a:endCxn id="14" idx="1"/>
          </p:cNvCxnSpPr>
          <p:nvPr/>
        </p:nvCxnSpPr>
        <p:spPr>
          <a:xfrm>
            <a:off x="5833872" y="2980944"/>
            <a:ext cx="521208" cy="0"/>
          </a:xfrm>
          <a:prstGeom prst="line">
            <a:avLst/>
          </a:prstGeom>
          <a:noFill/>
          <a:ln w="19050">
            <a:solidFill>
              <a:srgbClr val="123E3A"/>
            </a:solidFill>
            <a:prstDash val="solid"/>
            <a:headEnd type="none"/>
            <a:tailEnd type="triangle"/>
          </a:ln>
        </p:spPr>
      </p:cxnSp>
      <p:sp>
        <p:nvSpPr>
          <p:cNvPr id="14" name="flow-node-3"/>
          <p:cNvSpPr/>
          <p:nvPr/>
        </p:nvSpPr>
        <p:spPr>
          <a:xfrm>
            <a:off x="6355080" y="2468880"/>
            <a:ext cx="2313432" cy="1024128"/>
          </a:xfrm>
          <a:prstGeom prst="roundRect">
            <a:avLst>
              <a:gd name="adj" fmla="val 12500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83096" y="2770632"/>
            <a:ext cx="2057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交流分享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6373368" y="3877056"/>
            <a:ext cx="22768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观察彼此作品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分享手感与发现</a:t>
            </a:r>
            <a:endParaRPr lang="en-US" sz="1600" dirty="0"/>
          </a:p>
        </p:txBody>
      </p:sp>
      <p:cxnSp>
        <p:nvCxnSpPr>
          <p:cNvPr id="17" name="flow-link-3"/>
          <p:cNvCxnSpPr>
            <a:stCxn id="14" idx="3"/>
            <a:endCxn id="18" idx="1"/>
          </p:cNvCxnSpPr>
          <p:nvPr/>
        </p:nvCxnSpPr>
        <p:spPr>
          <a:xfrm>
            <a:off x="8668512" y="2980944"/>
            <a:ext cx="521208" cy="0"/>
          </a:xfrm>
          <a:prstGeom prst="line">
            <a:avLst/>
          </a:prstGeom>
          <a:noFill/>
          <a:ln w="19050">
            <a:solidFill>
              <a:srgbClr val="123E3A"/>
            </a:solidFill>
            <a:prstDash val="solid"/>
            <a:headEnd type="none"/>
            <a:tailEnd type="triangle"/>
          </a:ln>
        </p:spPr>
      </p:cxnSp>
      <p:sp>
        <p:nvSpPr>
          <p:cNvPr id="18" name="flow-node-4"/>
          <p:cNvSpPr/>
          <p:nvPr/>
        </p:nvSpPr>
        <p:spPr>
          <a:xfrm>
            <a:off x="9189720" y="2468880"/>
            <a:ext cx="2313432" cy="1024128"/>
          </a:xfrm>
          <a:prstGeom prst="roundRect">
            <a:avLst>
              <a:gd name="adj" fmla="val 12500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17736" y="2770632"/>
            <a:ext cx="20574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作品整理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9208008" y="3877056"/>
            <a:ext cx="227685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整理工具与作品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确认后续处理方式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3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66928"/>
            <a:ext cx="10835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下一步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85800" y="632764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示例提案 · 作物陶艺工作室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0771632" y="632764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5 / 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把想做的，</a:t>
            </a:r>
            <a:endParaRPr lang="en-US" sz="3700" dirty="0"/>
          </a:p>
          <a:p>
            <a:pPr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变成一次动手。</a:t>
            </a:r>
            <a:endParaRPr lang="en-US" sz="3700" dirty="0"/>
          </a:p>
        </p:txBody>
      </p:sp>
      <p:sp>
        <p:nvSpPr>
          <p:cNvPr id="6" name="Shape 4"/>
          <p:cNvSpPr/>
          <p:nvPr/>
        </p:nvSpPr>
        <p:spPr>
          <a:xfrm>
            <a:off x="6656832" y="1773936"/>
            <a:ext cx="4846320" cy="1490472"/>
          </a:xfrm>
          <a:prstGeom prst="roundRect">
            <a:avLst>
              <a:gd name="adj" fmla="val 8589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76872" y="199339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选择课程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6976872" y="2624328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9685F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手捏杯体验 / 拉坯初体验 / 釉色实验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656832" y="3657600"/>
            <a:ext cx="4846320" cy="1645920"/>
          </a:xfrm>
          <a:prstGeom prst="roundRect">
            <a:avLst>
              <a:gd name="adj" fmla="val 7778"/>
            </a:avLst>
          </a:prstGeom>
          <a:solidFill>
            <a:srgbClr val="D8EAE5"/>
          </a:solidFill>
          <a:ln w="12700">
            <a:solidFill>
              <a:srgbClr val="D8EAE5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76872" y="3867912"/>
            <a:ext cx="4206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23E3A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确认参与时间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6976872" y="45262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23E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2026-11-14  14:00–17:00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13232" y="5148072"/>
            <a:ext cx="5303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8EAE5"/>
                </a:solidFill>
                <a:latin typeface="Arial Unicode MS" pitchFamily="34" charset="0"/>
                <a:ea typeface="Arial Unicode MS" pitchFamily="34" charset="-122"/>
                <a:cs typeface="Arial Unicode MS" pitchFamily="34" charset="-120"/>
              </a:rPr>
              <a:t>本提案为示例，课程与时间用于演示。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Unicode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 Unicode M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作物陶艺工作室（虚构样例）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把一个下午，留给手作。</dc:title>
  <dc:subject>示例课程提案 / pptx Skill acceptance</dc:subject>
  <dc:creator>Fictional fixture</dc:creator>
  <cp:lastModifiedBy>Fictional fixture</cp:lastModifiedBy>
  <cp:revision>1</cp:revision>
  <dcterms:created xsi:type="dcterms:W3CDTF">2026-10-19T12:59:59Z</dcterms:created>
  <dcterms:modified xsi:type="dcterms:W3CDTF">2026-10-19T12:59:59Z</dcterms:modified>
</cp:coreProperties>
</file>